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61" r:id="rId3"/>
    <p:sldId id="257" r:id="rId4"/>
    <p:sldId id="274" r:id="rId5"/>
    <p:sldId id="268" r:id="rId6"/>
    <p:sldId id="275" r:id="rId7"/>
    <p:sldId id="263" r:id="rId8"/>
    <p:sldId id="265" r:id="rId9"/>
    <p:sldId id="282" r:id="rId10"/>
    <p:sldId id="283" r:id="rId11"/>
    <p:sldId id="259" r:id="rId12"/>
    <p:sldId id="285" r:id="rId13"/>
    <p:sldId id="284" r:id="rId14"/>
    <p:sldId id="286" r:id="rId15"/>
    <p:sldId id="293" r:id="rId16"/>
    <p:sldId id="288" r:id="rId17"/>
    <p:sldId id="295" r:id="rId18"/>
    <p:sldId id="287" r:id="rId19"/>
    <p:sldId id="289" r:id="rId20"/>
    <p:sldId id="305" r:id="rId21"/>
    <p:sldId id="290" r:id="rId22"/>
    <p:sldId id="294" r:id="rId23"/>
    <p:sldId id="291" r:id="rId24"/>
    <p:sldId id="296" r:id="rId25"/>
    <p:sldId id="297" r:id="rId26"/>
    <p:sldId id="298" r:id="rId27"/>
    <p:sldId id="300" r:id="rId28"/>
    <p:sldId id="299" r:id="rId29"/>
    <p:sldId id="301" r:id="rId30"/>
    <p:sldId id="279" r:id="rId31"/>
    <p:sldId id="302" r:id="rId32"/>
    <p:sldId id="303" r:id="rId33"/>
    <p:sldId id="280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718" autoAdjust="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A9E28-C834-4D00-B51A-98417ACCE8FE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5366F-B7D9-4760-9AE7-07EDDA3F50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755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5366F-B7D9-4760-9AE7-07EDDA3F509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7F0E1-4AAA-4450-B3D9-D0636E0BC1FD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99589-B7BE-41D2-A924-BCC056FEEA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7F0E1-4AAA-4450-B3D9-D0636E0BC1FD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99589-B7BE-41D2-A924-BCC056FEEA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7F0E1-4AAA-4450-B3D9-D0636E0BC1FD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99589-B7BE-41D2-A924-BCC056FEEA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B87DD-E5D8-41A8-8F4C-E582960D7A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7F0E1-4AAA-4450-B3D9-D0636E0BC1FD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99589-B7BE-41D2-A924-BCC056FEEA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7F0E1-4AAA-4450-B3D9-D0636E0BC1FD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99589-B7BE-41D2-A924-BCC056FEEA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7F0E1-4AAA-4450-B3D9-D0636E0BC1FD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99589-B7BE-41D2-A924-BCC056FEEA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7F0E1-4AAA-4450-B3D9-D0636E0BC1FD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99589-B7BE-41D2-A924-BCC056FEEA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7F0E1-4AAA-4450-B3D9-D0636E0BC1FD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99589-B7BE-41D2-A924-BCC056FEEA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7F0E1-4AAA-4450-B3D9-D0636E0BC1FD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99589-B7BE-41D2-A924-BCC056FEEA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7F0E1-4AAA-4450-B3D9-D0636E0BC1FD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99589-B7BE-41D2-A924-BCC056FEEA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7F0E1-4AAA-4450-B3D9-D0636E0BC1FD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7D99589-B7BE-41D2-A924-BCC056FEEA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67F0E1-4AAA-4450-B3D9-D0636E0BC1FD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D99589-B7BE-41D2-A924-BCC056FEEAC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jpeg"/><Relationship Id="rId11" Type="http://schemas.openxmlformats.org/officeDocument/2006/relationships/image" Target="../media/image73.jpeg"/><Relationship Id="rId5" Type="http://schemas.openxmlformats.org/officeDocument/2006/relationships/image" Target="../media/image67.jpeg"/><Relationship Id="rId10" Type="http://schemas.openxmlformats.org/officeDocument/2006/relationships/image" Target="../media/image72.jpeg"/><Relationship Id="rId4" Type="http://schemas.openxmlformats.org/officeDocument/2006/relationships/image" Target="../media/image66.jpeg"/><Relationship Id="rId9" Type="http://schemas.openxmlformats.org/officeDocument/2006/relationships/image" Target="../media/image7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3209528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Внеурочная деятельность </a:t>
            </a:r>
            <a:br>
              <a:rPr lang="ru-RU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как инструмент формирования</a:t>
            </a:r>
            <a:br>
              <a:rPr lang="ru-RU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кросс-культурной компетентности учащихся</a:t>
            </a:r>
            <a:endParaRPr lang="ru-RU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013176"/>
            <a:ext cx="7854696" cy="1032520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Полякова Анна Михайловна,</a:t>
            </a:r>
          </a:p>
          <a:p>
            <a:r>
              <a:rPr lang="ru-RU" sz="2800" b="1" i="1" dirty="0" smtClean="0"/>
              <a:t> заместитель директора по ВР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DSCF442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404813"/>
            <a:ext cx="4938712" cy="3414712"/>
          </a:xfrm>
          <a:prstGeom prst="rect">
            <a:avLst/>
          </a:prstGeom>
          <a:noFill/>
          <a:ln w="76200" cmpd="sng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6387" name="Picture 5" descr="DSCF44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87450" y="3429000"/>
            <a:ext cx="4143375" cy="3108325"/>
          </a:xfrm>
          <a:prstGeom prst="rect">
            <a:avLst/>
          </a:prstGeom>
          <a:noFill/>
          <a:ln w="76200" cmpd="sng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6388" name="Picture 6" descr="DSCF442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80063" y="981075"/>
            <a:ext cx="3378200" cy="4503738"/>
          </a:xfrm>
          <a:prstGeom prst="rect">
            <a:avLst/>
          </a:prstGeom>
          <a:noFill/>
          <a:ln w="76200" cmpd="sng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Содержимое 8" descr="Документ (2)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50" y="2286000"/>
            <a:ext cx="3478213" cy="4286250"/>
          </a:xfrm>
          <a:prstGeom prst="rect">
            <a:avLst/>
          </a:prstGeom>
          <a:noFill/>
          <a:ln w="63500" cmpd="sng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4580" name="Picture 5" descr="C:\Users\1\Desktop\началка\созвездие\DSCN213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476672"/>
            <a:ext cx="4269160" cy="3453134"/>
          </a:xfrm>
          <a:prstGeom prst="rect">
            <a:avLst/>
          </a:prstGeom>
          <a:noFill/>
          <a:ln w="63500" cmpd="sng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4581" name="Picture 6" descr="C:\Users\1\Desktop\началка\DSCN139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37635" y="4365104"/>
            <a:ext cx="4240471" cy="1800200"/>
          </a:xfrm>
          <a:prstGeom prst="rect">
            <a:avLst/>
          </a:prstGeom>
          <a:noFill/>
          <a:ln w="63500" cmpd="sng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9463" name="Picture 7" descr="C:\Users\1\Pictures\Русский театр гимназии\IM00054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511" y="188640"/>
            <a:ext cx="3157287" cy="2592288"/>
          </a:xfrm>
          <a:prstGeom prst="ellipse">
            <a:avLst/>
          </a:prstGeom>
          <a:noFill/>
          <a:ln w="63500" cmpd="sng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Заголовок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63"/>
          </a:xfrm>
        </p:spPr>
        <p:txBody>
          <a:bodyPr/>
          <a:lstStyle/>
          <a:p>
            <a:pPr algn="ctr" eaLnBrk="1" hangingPunct="1"/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</a:rPr>
              <a:t>Театральная студия</a:t>
            </a:r>
          </a:p>
        </p:txBody>
      </p:sp>
      <p:pic>
        <p:nvPicPr>
          <p:cNvPr id="25604" name="Содержимое 10" descr="трп.png"/>
          <p:cNvPicPr>
            <a:picLocks noGrp="1" noChangeAspect="1"/>
          </p:cNvPicPr>
          <p:nvPr>
            <p:ph sz="quarter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00063" y="3857625"/>
            <a:ext cx="4090987" cy="2643188"/>
          </a:xfrm>
          <a:ln w="63500" cmpd="sng">
            <a:solidFill>
              <a:schemeClr val="accent3">
                <a:lumMod val="50000"/>
              </a:schemeClr>
            </a:solidFill>
          </a:ln>
        </p:spPr>
      </p:pic>
      <p:pic>
        <p:nvPicPr>
          <p:cNvPr id="25606" name="Содержимое 5" descr="Безымянный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00063" y="1357313"/>
            <a:ext cx="4075112" cy="2214562"/>
          </a:xfrm>
          <a:ln w="63500" cmpd="sng">
            <a:solidFill>
              <a:schemeClr val="accent3">
                <a:lumMod val="50000"/>
              </a:schemeClr>
            </a:solidFill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788024" y="4581128"/>
            <a:ext cx="4104456" cy="1872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Руководители студии:</a:t>
            </a:r>
          </a:p>
          <a:p>
            <a:pPr algn="ctr"/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Кришталь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С.М., </a:t>
            </a:r>
          </a:p>
          <a:p>
            <a:pPr algn="ctr"/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Халикова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И.В.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1026" name="Picture 2" descr="C:\Users\Анна Михайловна\Desktop\Фото\ханума\IMG_001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4008" y="1484784"/>
            <a:ext cx="4320480" cy="2880320"/>
          </a:xfrm>
          <a:prstGeom prst="rect">
            <a:avLst/>
          </a:prstGeom>
          <a:noFill/>
          <a:ln w="63500" cmpd="sng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003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347864" y="2900941"/>
            <a:ext cx="5648052" cy="3765368"/>
          </a:xfrm>
          <a:ln w="63500">
            <a:solidFill>
              <a:schemeClr val="accent3">
                <a:lumMod val="50000"/>
              </a:schemeClr>
            </a:solidFill>
          </a:ln>
        </p:spPr>
      </p:pic>
      <p:pic>
        <p:nvPicPr>
          <p:cNvPr id="5" name="Рисунок 4" descr="IMG_006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79512" y="260648"/>
            <a:ext cx="7269452" cy="3240360"/>
          </a:xfrm>
          <a:prstGeom prst="rect">
            <a:avLst/>
          </a:prstGeom>
          <a:ln w="6350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татар кызы\Безымянный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6300192" y="1844824"/>
            <a:ext cx="2520280" cy="3528392"/>
          </a:xfrm>
          <a:prstGeom prst="rect">
            <a:avLst/>
          </a:prstGeom>
          <a:noFill/>
          <a:ln w="63500" cmpd="sng">
            <a:solidFill>
              <a:schemeClr val="accent3">
                <a:lumMod val="50000"/>
              </a:schemeClr>
            </a:solidFill>
          </a:ln>
        </p:spPr>
      </p:pic>
      <p:pic>
        <p:nvPicPr>
          <p:cNvPr id="6" name="Picture 6" descr="DSCN118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3140968"/>
            <a:ext cx="3132138" cy="2520280"/>
          </a:xfrm>
          <a:prstGeom prst="rect">
            <a:avLst/>
          </a:prstGeom>
          <a:noFill/>
          <a:ln w="63500" cmpd="sng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Кружок «Фольклор </a:t>
            </a:r>
            <a:r>
              <a:rPr lang="ru-RU" b="1" dirty="0" err="1" smtClean="0"/>
              <a:t>балалары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39750" y="5805488"/>
            <a:ext cx="7632650" cy="71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Руководитель кружка –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Магомедкеримова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Л.Р.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5" name="Picture 3" descr="C:\Users\1\Desktop\началка\DSCN118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11760" y="1628800"/>
            <a:ext cx="3968440" cy="2232248"/>
          </a:xfrm>
          <a:prstGeom prst="rect">
            <a:avLst/>
          </a:prstGeom>
          <a:noFill/>
          <a:ln w="63500" cmpd="sng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MG_628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699792" y="1340768"/>
            <a:ext cx="5059843" cy="4392488"/>
          </a:xfrm>
          <a:prstGeom prst="rect">
            <a:avLst/>
          </a:prstGeom>
          <a:ln w="63500">
            <a:solidFill>
              <a:schemeClr val="accent3">
                <a:lumMod val="50000"/>
              </a:schemeClr>
            </a:solidFill>
          </a:ln>
        </p:spPr>
      </p:pic>
      <p:pic>
        <p:nvPicPr>
          <p:cNvPr id="10" name="Рисунок 9" descr="IMG_628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04014" y="2132856"/>
            <a:ext cx="3111432" cy="4248472"/>
          </a:xfrm>
          <a:prstGeom prst="rect">
            <a:avLst/>
          </a:prstGeom>
          <a:ln w="63500">
            <a:solidFill>
              <a:schemeClr val="accent3">
                <a:lumMod val="50000"/>
              </a:schemeClr>
            </a:solidFill>
          </a:ln>
        </p:spPr>
      </p:pic>
      <p:pic>
        <p:nvPicPr>
          <p:cNvPr id="2050" name="Picture 2" descr="C:\Users\Анна Михайловна\Desktop\СТРЕЛЬБА\Фото01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64288" y="260648"/>
            <a:ext cx="1711190" cy="4248472"/>
          </a:xfrm>
          <a:prstGeom prst="rect">
            <a:avLst/>
          </a:prstGeom>
          <a:noFill/>
          <a:ln w="63500" cmpd="sng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4822825" y="908720"/>
            <a:ext cx="432117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Вокальный кружок</a:t>
            </a: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1043608" y="5877272"/>
            <a:ext cx="68421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Руководитель кружка – Шилова Е.Е. </a:t>
            </a:r>
          </a:p>
        </p:txBody>
      </p:sp>
      <p:pic>
        <p:nvPicPr>
          <p:cNvPr id="17412" name="Picture 7" descr="DSCN03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8263" y="2276475"/>
            <a:ext cx="3673475" cy="3455988"/>
          </a:xfrm>
          <a:prstGeom prst="rect">
            <a:avLst/>
          </a:prstGeom>
          <a:noFill/>
          <a:ln w="63500" cmpd="sng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7413" name="Picture 8" descr="DSCN033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1700213"/>
            <a:ext cx="3209925" cy="3960812"/>
          </a:xfrm>
          <a:prstGeom prst="rect">
            <a:avLst/>
          </a:prstGeom>
          <a:noFill/>
          <a:ln w="63500" cmpd="sng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7414" name="Picture 9" descr="IMG_627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39975" y="2924175"/>
            <a:ext cx="3240088" cy="2597150"/>
          </a:xfrm>
          <a:prstGeom prst="rect">
            <a:avLst/>
          </a:prstGeom>
          <a:noFill/>
          <a:ln w="63500" cmpd="sng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7415" name="Picture 10" descr="IMG_624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76375" y="333375"/>
            <a:ext cx="3167063" cy="2251075"/>
          </a:xfrm>
          <a:prstGeom prst="rect">
            <a:avLst/>
          </a:prstGeom>
          <a:noFill/>
          <a:ln w="63500" cmpd="sng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792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444208" y="188640"/>
            <a:ext cx="2376264" cy="4196061"/>
          </a:xfrm>
          <a:prstGeom prst="rect">
            <a:avLst/>
          </a:prstGeom>
          <a:ln w="63500">
            <a:solidFill>
              <a:schemeClr val="accent3">
                <a:lumMod val="50000"/>
              </a:schemeClr>
            </a:solidFill>
          </a:ln>
        </p:spPr>
      </p:pic>
      <p:pic>
        <p:nvPicPr>
          <p:cNvPr id="2" name="Рисунок 1" descr="IMG_620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11560" y="2636912"/>
            <a:ext cx="6876256" cy="3697469"/>
          </a:xfrm>
          <a:prstGeom prst="rect">
            <a:avLst/>
          </a:prstGeom>
          <a:ln w="63500">
            <a:solidFill>
              <a:schemeClr val="accent3">
                <a:lumMod val="50000"/>
              </a:schemeClr>
            </a:solidFill>
          </a:ln>
        </p:spPr>
      </p:pic>
      <p:pic>
        <p:nvPicPr>
          <p:cNvPr id="6" name="Рисунок 5" descr="P1050784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51520" y="188640"/>
            <a:ext cx="1800200" cy="2808313"/>
          </a:xfrm>
          <a:prstGeom prst="rect">
            <a:avLst/>
          </a:prstGeom>
          <a:ln w="63500">
            <a:solidFill>
              <a:schemeClr val="accent3">
                <a:lumMod val="50000"/>
              </a:schemeClr>
            </a:solidFill>
          </a:ln>
        </p:spPr>
      </p:pic>
      <p:pic>
        <p:nvPicPr>
          <p:cNvPr id="3074" name="Picture 2" descr="C:\Users\Анна Михайловна\Desktop\Фото\юбилей гимназии\IMG_129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03648" y="476672"/>
            <a:ext cx="5175183" cy="2160240"/>
          </a:xfrm>
          <a:prstGeom prst="rect">
            <a:avLst/>
          </a:prstGeom>
          <a:noFill/>
          <a:ln w="6350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01608" cy="1584176"/>
          </a:xfrm>
        </p:spPr>
        <p:txBody>
          <a:bodyPr>
            <a:normAutofit/>
          </a:bodyPr>
          <a:lstStyle/>
          <a:p>
            <a:r>
              <a:rPr lang="ru-RU" b="1" dirty="0" smtClean="0"/>
              <a:t>Волонтерское </a:t>
            </a:r>
            <a:br>
              <a:rPr lang="ru-RU" b="1" dirty="0" smtClean="0"/>
            </a:br>
            <a:r>
              <a:rPr lang="ru-RU" b="1" dirty="0" smtClean="0"/>
              <a:t>движение</a:t>
            </a:r>
            <a:endParaRPr lang="ru-RU" b="1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620688"/>
            <a:ext cx="1752600" cy="175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" name="Рисунок 5" descr="IMG_961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23528" y="1988840"/>
            <a:ext cx="5688632" cy="2572756"/>
          </a:xfrm>
          <a:prstGeom prst="rect">
            <a:avLst/>
          </a:prstGeom>
          <a:ln w="63500">
            <a:solidFill>
              <a:schemeClr val="accent3">
                <a:lumMod val="50000"/>
              </a:schemeClr>
            </a:solidFill>
          </a:ln>
        </p:spPr>
      </p:pic>
      <p:pic>
        <p:nvPicPr>
          <p:cNvPr id="7" name="Рисунок 6" descr="IMG_9621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491880" y="4005064"/>
            <a:ext cx="5400600" cy="2485232"/>
          </a:xfrm>
          <a:prstGeom prst="rect">
            <a:avLst/>
          </a:prstGeom>
          <a:ln w="6350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r>
              <a:rPr lang="ru-RU" sz="3200" b="1" u="sng" dirty="0" smtClean="0"/>
              <a:t>Работа – победитель школьного конкурса стенгазет, посвященных Универсиаде-2013:</a:t>
            </a:r>
          </a:p>
        </p:txBody>
      </p:sp>
      <p:pic>
        <p:nvPicPr>
          <p:cNvPr id="27650" name="Picture 2" descr="C:\Users\1\Desktop\100NIKON\DSCN179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1628800"/>
            <a:ext cx="6934200" cy="4832927"/>
          </a:xfrm>
          <a:prstGeom prst="snipRoundRect">
            <a:avLst>
              <a:gd name="adj1" fmla="val 1261"/>
              <a:gd name="adj2" fmla="val 20451"/>
            </a:avLst>
          </a:prstGeom>
          <a:noFill/>
          <a:ln w="6350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28600"/>
            <a:ext cx="8585200" cy="1544638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accent3">
                    <a:lumMod val="50000"/>
                  </a:schemeClr>
                </a:solidFill>
              </a:rPr>
              <a:t>Внеурочная деятельность 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- неотъемлемая </a:t>
            </a: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</a:rPr>
              <a:t>часть образовательного процесса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060575"/>
            <a:ext cx="8512497" cy="432117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None/>
            </a:pPr>
            <a:r>
              <a:rPr lang="ru-RU" sz="2500" dirty="0"/>
              <a:t>   </a:t>
            </a:r>
            <a:r>
              <a:rPr lang="ru-RU" sz="2500" b="1" dirty="0"/>
              <a:t>Обязательными условиями</a:t>
            </a:r>
            <a:r>
              <a:rPr lang="ru-RU" sz="2500" dirty="0"/>
              <a:t> организации внеурочной деятельности в образовательном учреждении является:</a:t>
            </a:r>
          </a:p>
          <a:p>
            <a:r>
              <a:rPr lang="ru-RU" sz="2500" dirty="0"/>
              <a:t> </a:t>
            </a:r>
            <a:r>
              <a:rPr lang="ru-RU" sz="2500" b="1" dirty="0"/>
              <a:t>родительский запрос </a:t>
            </a:r>
          </a:p>
          <a:p>
            <a:r>
              <a:rPr lang="ru-RU" sz="2500" b="1" dirty="0"/>
              <a:t>наличие необходимой</a:t>
            </a:r>
            <a:r>
              <a:rPr lang="ru-RU" sz="2500" dirty="0"/>
              <a:t> </a:t>
            </a:r>
            <a:r>
              <a:rPr lang="ru-RU" sz="2500" b="1" dirty="0"/>
              <a:t>учебно-материальной базы</a:t>
            </a:r>
            <a:endParaRPr lang="ru-RU" sz="2500" dirty="0"/>
          </a:p>
          <a:p>
            <a:r>
              <a:rPr lang="ru-RU" sz="2500" dirty="0"/>
              <a:t> </a:t>
            </a:r>
            <a:r>
              <a:rPr lang="ru-RU" sz="2500" b="1" dirty="0"/>
              <a:t>наличие укомплектованных штатов</a:t>
            </a:r>
            <a:r>
              <a:rPr lang="ru-RU" sz="2500" dirty="0"/>
              <a:t> и </a:t>
            </a:r>
            <a:r>
              <a:rPr lang="ru-RU" sz="2500" b="1" dirty="0"/>
              <a:t>подготовленных кадров</a:t>
            </a:r>
            <a:endParaRPr lang="ru-RU" sz="2500" dirty="0"/>
          </a:p>
          <a:p>
            <a:r>
              <a:rPr lang="ru-RU" sz="2500" b="1" dirty="0"/>
              <a:t>соблюдение </a:t>
            </a:r>
            <a:r>
              <a:rPr lang="ru-RU" sz="2500" b="1" dirty="0" err="1"/>
              <a:t>СанПиНов</a:t>
            </a:r>
            <a:r>
              <a:rPr lang="ru-RU" sz="2500" dirty="0"/>
              <a:t>, в том числе </a:t>
            </a:r>
            <a:r>
              <a:rPr lang="ru-RU" sz="2500" b="1" dirty="0"/>
              <a:t>требований к сменности занятий и составлению </a:t>
            </a:r>
            <a:r>
              <a:rPr lang="ru-RU" sz="2500" b="1" dirty="0" smtClean="0"/>
              <a:t>расписания</a:t>
            </a:r>
          </a:p>
          <a:p>
            <a:r>
              <a:rPr lang="ru-RU" sz="2400" dirty="0" smtClean="0"/>
              <a:t>Общеобразовательное учреждение </a:t>
            </a:r>
            <a:r>
              <a:rPr lang="ru-RU" sz="2400" b="1" dirty="0" smtClean="0"/>
              <a:t>самостоятельно выбирает</a:t>
            </a:r>
            <a:r>
              <a:rPr lang="ru-RU" sz="2400" dirty="0" smtClean="0"/>
              <a:t> формы, средства и методы организации внеурочной деятельности в соответствии со своим уставом и с Законом Российской Федерации «Об образовании».</a:t>
            </a:r>
          </a:p>
          <a:p>
            <a:endParaRPr lang="ru-RU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Анна Михайловна\Desktop\Фото\1.09.12\P105085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99792" y="3068960"/>
            <a:ext cx="6228184" cy="3425426"/>
          </a:xfrm>
          <a:prstGeom prst="rect">
            <a:avLst/>
          </a:prstGeom>
          <a:noFill/>
          <a:ln w="63500">
            <a:solidFill>
              <a:schemeClr val="accent3">
                <a:lumMod val="50000"/>
              </a:schemeClr>
            </a:solidFill>
          </a:ln>
        </p:spPr>
      </p:pic>
      <p:pic>
        <p:nvPicPr>
          <p:cNvPr id="8194" name="Picture 2" descr="C:\Users\Анна Михайловна\Desktop\Фото\1.09.12\P105085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260649"/>
            <a:ext cx="5544616" cy="4208176"/>
          </a:xfrm>
          <a:prstGeom prst="rect">
            <a:avLst/>
          </a:prstGeom>
          <a:noFill/>
          <a:ln w="6350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/>
          </a:bodyPr>
          <a:lstStyle/>
          <a:p>
            <a:r>
              <a:rPr lang="ru-RU" b="1" dirty="0" smtClean="0"/>
              <a:t>Правоохранительный отряд</a:t>
            </a:r>
            <a:endParaRPr lang="ru-RU" b="1" dirty="0"/>
          </a:p>
        </p:txBody>
      </p:sp>
      <p:pic>
        <p:nvPicPr>
          <p:cNvPr id="4" name="Picture 4" descr="C:\Users\1\Desktop\Пятилетка здоровья\DSCF045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13493" y="2708920"/>
            <a:ext cx="5151107" cy="3863330"/>
          </a:xfrm>
          <a:prstGeom prst="roundRect">
            <a:avLst/>
          </a:prstGeom>
          <a:noFill/>
          <a:ln w="63500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 descr="P103074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11560" y="1412776"/>
            <a:ext cx="4032448" cy="3467905"/>
          </a:xfrm>
          <a:prstGeom prst="rect">
            <a:avLst/>
          </a:prstGeom>
          <a:ln w="63500">
            <a:solidFill>
              <a:schemeClr val="accent3">
                <a:lumMod val="50000"/>
              </a:schemeClr>
            </a:solidFill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5148064" y="1412776"/>
            <a:ext cx="3528392" cy="93610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Руководитель –</a:t>
            </a:r>
          </a:p>
          <a:p>
            <a:pPr algn="ctr"/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Подчишева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Л.В.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SCN187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707904" y="332656"/>
            <a:ext cx="5184576" cy="3404015"/>
          </a:xfrm>
          <a:prstGeom prst="rect">
            <a:avLst/>
          </a:prstGeom>
          <a:ln w="63500">
            <a:solidFill>
              <a:schemeClr val="accent3">
                <a:lumMod val="50000"/>
              </a:schemeClr>
            </a:solidFill>
          </a:ln>
        </p:spPr>
      </p:pic>
      <p:pic>
        <p:nvPicPr>
          <p:cNvPr id="4" name="Рисунок 3" descr="DSCN196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23528" y="2780928"/>
            <a:ext cx="6100154" cy="3786565"/>
          </a:xfrm>
          <a:prstGeom prst="rect">
            <a:avLst/>
          </a:prstGeom>
          <a:ln w="6350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43808" y="2492896"/>
            <a:ext cx="3528392" cy="165618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Руководитель –</a:t>
            </a:r>
          </a:p>
          <a:p>
            <a:pPr algn="ctr"/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Мычилкина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З.Д.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188640"/>
            <a:ext cx="8305800" cy="100811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Спортивная секция: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08104" y="5589240"/>
            <a:ext cx="3448000" cy="107173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Стендовая </a:t>
            </a:r>
          </a:p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стрельба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28184" y="260648"/>
            <a:ext cx="2351112" cy="69492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Баскетбол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528" y="5589240"/>
            <a:ext cx="3566864" cy="97457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Легкая атлетика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32240" y="3140968"/>
            <a:ext cx="2046312" cy="72008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Каратэ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3528" y="1484784"/>
            <a:ext cx="2253952" cy="102981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Футбол</a:t>
            </a:r>
          </a:p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(девочки)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59832" y="1484784"/>
            <a:ext cx="2196752" cy="72008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Регби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3" name="Picture 4" descr="C:\Users\1\Desktop\Пятилетка здоровья\IMG_772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996952"/>
            <a:ext cx="2435087" cy="2710016"/>
          </a:xfrm>
          <a:prstGeom prst="roundRect">
            <a:avLst/>
          </a:prstGeom>
          <a:noFill/>
          <a:ln w="6350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cxnSp>
        <p:nvCxnSpPr>
          <p:cNvPr id="24" name="Прямая со стрелкой 23"/>
          <p:cNvCxnSpPr/>
          <p:nvPr/>
        </p:nvCxnSpPr>
        <p:spPr>
          <a:xfrm rot="16200000" flipH="1">
            <a:off x="5400092" y="4257092"/>
            <a:ext cx="1800200" cy="115212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>
            <a:off x="2339752" y="4221088"/>
            <a:ext cx="1800200" cy="1224136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 flipH="1" flipV="1">
            <a:off x="5076056" y="1052736"/>
            <a:ext cx="1944216" cy="151216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 flipH="1" flipV="1">
            <a:off x="3743908" y="2384884"/>
            <a:ext cx="648072" cy="158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Picture 7" descr="IMG_769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24128" y="1124744"/>
            <a:ext cx="3126904" cy="1800919"/>
          </a:xfrm>
          <a:prstGeom prst="rect">
            <a:avLst/>
          </a:prstGeom>
          <a:noFill/>
          <a:ln w="63500" cmpd="sng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3203848" y="4509120"/>
            <a:ext cx="2647528" cy="79208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Волейбол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 rot="10800000">
            <a:off x="2267744" y="1988840"/>
            <a:ext cx="648072" cy="576064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>
            <a:off x="3960726" y="4257092"/>
            <a:ext cx="791294" cy="794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6012160" y="3501008"/>
            <a:ext cx="936104" cy="158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74" name="Picture 2" descr="C:\Users\Анна Михайловна\Desktop\СТРЕЛЬБА\Фото008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92280" y="4041068"/>
            <a:ext cx="1440160" cy="1620180"/>
          </a:xfrm>
          <a:prstGeom prst="rect">
            <a:avLst/>
          </a:prstGeom>
          <a:noFill/>
          <a:ln w="6350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нна Михайловна\Desktop\СТРЕЛЬБА\Фото009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20072" y="332655"/>
            <a:ext cx="3646160" cy="4861547"/>
          </a:xfrm>
          <a:prstGeom prst="rect">
            <a:avLst/>
          </a:prstGeom>
          <a:noFill/>
          <a:ln w="63500">
            <a:solidFill>
              <a:schemeClr val="accent3">
                <a:lumMod val="50000"/>
              </a:schemeClr>
            </a:solidFill>
          </a:ln>
        </p:spPr>
      </p:pic>
      <p:pic>
        <p:nvPicPr>
          <p:cNvPr id="1026" name="Picture 2" descr="C:\Users\Анна Михайловна\Desktop\СТРЕЛЬБА\szZJq8dP2aw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979938"/>
            <a:ext cx="6120680" cy="4588614"/>
          </a:xfrm>
          <a:prstGeom prst="rect">
            <a:avLst/>
          </a:prstGeom>
          <a:noFill/>
          <a:ln w="6350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305800" cy="1716800"/>
          </a:xfrm>
        </p:spPr>
        <p:txBody>
          <a:bodyPr>
            <a:normAutofit/>
          </a:bodyPr>
          <a:lstStyle/>
          <a:p>
            <a:r>
              <a:rPr lang="ru-RU" b="1" dirty="0" smtClean="0"/>
              <a:t>Научное сообщество «Прометей»</a:t>
            </a:r>
            <a:endParaRPr lang="ru-RU" b="1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043608" y="5877272"/>
            <a:ext cx="68421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Руководитель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– Голикова Г.А. 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4099" name="Picture 3" descr="C:\Users\Анна Михайловна\Desktop\Фото\фото Булгаков\DSCN128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2060848"/>
            <a:ext cx="4440494" cy="3456384"/>
          </a:xfrm>
          <a:prstGeom prst="rect">
            <a:avLst/>
          </a:prstGeom>
          <a:noFill/>
          <a:ln w="63500">
            <a:solidFill>
              <a:schemeClr val="accent3">
                <a:lumMod val="50000"/>
              </a:schemeClr>
            </a:solidFill>
          </a:ln>
        </p:spPr>
      </p:pic>
      <p:pic>
        <p:nvPicPr>
          <p:cNvPr id="4100" name="Picture 4" descr="C:\Users\Анна Михайловна\Desktop\Фото\фото Булгаков\DSCN127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6096" y="1196752"/>
            <a:ext cx="3171998" cy="4176464"/>
          </a:xfrm>
          <a:prstGeom prst="rect">
            <a:avLst/>
          </a:prstGeom>
          <a:noFill/>
          <a:ln w="6350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нна Михайловна\Desktop\Фото\фото Булгаков\DSCN126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1680" y="260648"/>
            <a:ext cx="7128792" cy="3672408"/>
          </a:xfrm>
          <a:prstGeom prst="rect">
            <a:avLst/>
          </a:prstGeom>
          <a:noFill/>
          <a:ln w="63500">
            <a:solidFill>
              <a:schemeClr val="accent3">
                <a:lumMod val="50000"/>
              </a:schemeClr>
            </a:solidFill>
          </a:ln>
        </p:spPr>
      </p:pic>
      <p:pic>
        <p:nvPicPr>
          <p:cNvPr id="3" name="Picture 2" descr="C:\Users\Анна Михайловна\Desktop\вставить\DSCN125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2996952"/>
            <a:ext cx="3384376" cy="3384376"/>
          </a:xfrm>
          <a:prstGeom prst="rect">
            <a:avLst/>
          </a:prstGeom>
          <a:noFill/>
          <a:ln w="63500">
            <a:solidFill>
              <a:schemeClr val="accent3">
                <a:lumMod val="50000"/>
              </a:schemeClr>
            </a:solidFill>
          </a:ln>
        </p:spPr>
      </p:pic>
      <p:pic>
        <p:nvPicPr>
          <p:cNvPr id="5123" name="Picture 3" descr="C:\Users\Анна Михайловна\Desktop\Фото\фото Булгаков\DSCN126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016" y="3717032"/>
            <a:ext cx="3707904" cy="2780928"/>
          </a:xfrm>
          <a:prstGeom prst="rect">
            <a:avLst/>
          </a:prstGeom>
          <a:noFill/>
          <a:ln w="6350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Анна Михайловна\Desktop\Фото\осень. субботник\DSCN013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6176" y="1628800"/>
            <a:ext cx="2825644" cy="1872208"/>
          </a:xfrm>
          <a:prstGeom prst="rect">
            <a:avLst/>
          </a:prstGeom>
          <a:noFill/>
          <a:ln w="63500" cmpd="sng">
            <a:solidFill>
              <a:schemeClr val="accent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05800" cy="864096"/>
          </a:xfrm>
        </p:spPr>
        <p:txBody>
          <a:bodyPr>
            <a:normAutofit/>
          </a:bodyPr>
          <a:lstStyle/>
          <a:p>
            <a:r>
              <a:rPr lang="ru-RU" b="1" dirty="0" smtClean="0"/>
              <a:t>Экологическое объединение</a:t>
            </a:r>
            <a:endParaRPr lang="ru-RU" b="1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39552" y="4869160"/>
            <a:ext cx="3816423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Руководитель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– </a:t>
            </a:r>
          </a:p>
          <a:p>
            <a:pPr algn="r"/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Залялютдинова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И.Н. 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2050" name="Picture 2" descr="G:\DSCF203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4293096"/>
            <a:ext cx="4076791" cy="2334645"/>
          </a:xfrm>
          <a:prstGeom prst="rect">
            <a:avLst/>
          </a:prstGeom>
          <a:noFill/>
          <a:ln w="63500" cmpd="sng">
            <a:solidFill>
              <a:schemeClr val="accent1"/>
            </a:solidFill>
          </a:ln>
        </p:spPr>
      </p:pic>
      <p:pic>
        <p:nvPicPr>
          <p:cNvPr id="2051" name="Picture 3" descr="G:\DSCF213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1196752"/>
            <a:ext cx="5670568" cy="3168352"/>
          </a:xfrm>
          <a:prstGeom prst="rect">
            <a:avLst/>
          </a:prstGeom>
          <a:noFill/>
          <a:ln w="63500" cmpd="sng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нна Михайловна\Desktop\Фото\100NIKON\DSCN19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6056" y="3717032"/>
            <a:ext cx="3779912" cy="2834934"/>
          </a:xfrm>
          <a:prstGeom prst="rect">
            <a:avLst/>
          </a:prstGeom>
          <a:noFill/>
          <a:ln w="63500">
            <a:solidFill>
              <a:schemeClr val="accent3">
                <a:lumMod val="50000"/>
              </a:schemeClr>
            </a:solidFill>
          </a:ln>
        </p:spPr>
      </p:pic>
      <p:pic>
        <p:nvPicPr>
          <p:cNvPr id="6147" name="Picture 3" descr="C:\Users\Анна Михайловна\Desktop\Фото\100NIKON\DSCN19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9832" y="332656"/>
            <a:ext cx="4392488" cy="3294366"/>
          </a:xfrm>
          <a:prstGeom prst="rect">
            <a:avLst/>
          </a:prstGeom>
          <a:noFill/>
          <a:ln w="63500">
            <a:solidFill>
              <a:schemeClr val="accent3">
                <a:lumMod val="50000"/>
              </a:schemeClr>
            </a:solidFill>
          </a:ln>
        </p:spPr>
      </p:pic>
      <p:pic>
        <p:nvPicPr>
          <p:cNvPr id="6148" name="Picture 4" descr="C:\Users\Анна Михайловна\Desktop\Фото\100NIKON\DSCN191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4" y="2420888"/>
            <a:ext cx="3597864" cy="4032448"/>
          </a:xfrm>
          <a:prstGeom prst="rect">
            <a:avLst/>
          </a:prstGeom>
          <a:noFill/>
          <a:ln w="6350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05800" cy="936104"/>
          </a:xfrm>
        </p:spPr>
        <p:txBody>
          <a:bodyPr/>
          <a:lstStyle/>
          <a:p>
            <a:r>
              <a:rPr lang="ru-RU" b="1" dirty="0" smtClean="0"/>
              <a:t>Школьная пресса</a:t>
            </a:r>
            <a:endParaRPr lang="ru-RU" b="1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835696" y="5877272"/>
            <a:ext cx="68421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Руководитель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– Мартьянова С.А. 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916832"/>
            <a:ext cx="4824536" cy="3250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196752"/>
            <a:ext cx="352839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04088"/>
            <a:ext cx="8075240" cy="1143000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Цель</a:t>
            </a:r>
            <a:r>
              <a:rPr lang="ru-RU" sz="6000" dirty="0" smtClean="0"/>
              <a:t>: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19736"/>
          </a:xfrm>
        </p:spPr>
        <p:txBody>
          <a:bodyPr/>
          <a:lstStyle/>
          <a:p>
            <a:r>
              <a:rPr lang="ru-RU" b="1" dirty="0" smtClean="0"/>
              <a:t>создание условий для развития, саморазвития, самореализации личности ученика, готовой к жизненному самоопределению с высоким уровнем толерантности, осознающей и уважающей духовные корни и традиции народов России, готовой к самореализации в условиях меняющегося социума.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Содержимое 6" descr="Документ (5)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3500" y="1285875"/>
            <a:ext cx="2214563" cy="2865438"/>
          </a:xfrm>
          <a:prstGeom prst="rect">
            <a:avLst/>
          </a:prstGeom>
          <a:noFill/>
          <a:ln w="635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9459" name="Заголовок 4"/>
          <p:cNvSpPr>
            <a:spLocks noGrp="1"/>
          </p:cNvSpPr>
          <p:nvPr>
            <p:ph type="title" sz="quarter"/>
          </p:nvPr>
        </p:nvSpPr>
        <p:spPr>
          <a:xfrm>
            <a:off x="357188" y="214313"/>
            <a:ext cx="8507412" cy="7858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5400" b="1" smtClean="0">
                <a:solidFill>
                  <a:schemeClr val="tx1"/>
                </a:solidFill>
              </a:rPr>
              <a:t>Наши достижения</a:t>
            </a:r>
          </a:p>
        </p:txBody>
      </p:sp>
      <p:pic>
        <p:nvPicPr>
          <p:cNvPr id="19460" name="Содержимое 9" descr="Документ (3).jpg"/>
          <p:cNvPicPr>
            <a:picLocks noGrp="1" noChangeAspect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071688" y="1357313"/>
            <a:ext cx="2549525" cy="3297237"/>
          </a:xfrm>
          <a:ln w="63500">
            <a:solidFill>
              <a:schemeClr val="accent3">
                <a:lumMod val="50000"/>
              </a:schemeClr>
            </a:solidFill>
          </a:ln>
        </p:spPr>
      </p:pic>
      <p:pic>
        <p:nvPicPr>
          <p:cNvPr id="19461" name="Содержимое 10" descr="Документ (4).jpg"/>
          <p:cNvPicPr>
            <a:picLocks noGrp="1" noChangeAspect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28625" y="2714625"/>
            <a:ext cx="2649538" cy="3429000"/>
          </a:xfrm>
          <a:ln w="63500">
            <a:solidFill>
              <a:schemeClr val="accent3">
                <a:lumMod val="50000"/>
              </a:schemeClr>
            </a:solidFill>
          </a:ln>
        </p:spPr>
      </p:pic>
      <p:pic>
        <p:nvPicPr>
          <p:cNvPr id="19462" name="Содержимое 7" descr="Документ (6).jpg"/>
          <p:cNvPicPr>
            <a:picLocks noGrp="1" noChangeAspect="1"/>
          </p:cNvPicPr>
          <p:nvPr>
            <p:ph sz="quarter" idx="2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6572250" y="2143125"/>
            <a:ext cx="2208213" cy="2857500"/>
          </a:xfrm>
          <a:ln w="63500">
            <a:solidFill>
              <a:schemeClr val="accent3">
                <a:lumMod val="50000"/>
              </a:schemeClr>
            </a:solidFill>
          </a:ln>
        </p:spPr>
      </p:pic>
      <p:pic>
        <p:nvPicPr>
          <p:cNvPr id="19463" name="Содержимое 8" descr="Документ (7)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643313" y="3143250"/>
            <a:ext cx="2317750" cy="3000375"/>
          </a:xfrm>
          <a:prstGeom prst="rect">
            <a:avLst/>
          </a:prstGeom>
          <a:noFill/>
          <a:ln w="635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9464" name="Содержимое 9" descr="Документ.jpg"/>
          <p:cNvPicPr>
            <a:picLocks noGrp="1" noChangeAspect="1"/>
          </p:cNvPicPr>
          <p:nvPr>
            <p:ph sz="quarter" idx="4"/>
          </p:nvPr>
        </p:nvPicPr>
        <p:blipFill>
          <a:blip r:embed="rId7" cstate="email"/>
          <a:srcRect/>
          <a:stretch>
            <a:fillRect/>
          </a:stretch>
        </p:blipFill>
        <p:spPr>
          <a:xfrm>
            <a:off x="5572125" y="3857625"/>
            <a:ext cx="2092325" cy="2786063"/>
          </a:xfrm>
          <a:ln w="6350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DSCN135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24128" y="260648"/>
            <a:ext cx="1524000" cy="2020503"/>
          </a:xfrm>
          <a:prstGeom prst="roundRect">
            <a:avLst/>
          </a:prstGeom>
          <a:noFill/>
          <a:ln w="63500" cmpd="sng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4" descr="DSCN136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8000" y="1143000"/>
            <a:ext cx="1970356" cy="3006725"/>
          </a:xfrm>
          <a:prstGeom prst="roundRect">
            <a:avLst/>
          </a:prstGeom>
          <a:noFill/>
          <a:ln w="63500" cmpd="sng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3" descr="DSCN134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96000" y="4572000"/>
            <a:ext cx="1474649" cy="2063750"/>
          </a:xfrm>
          <a:prstGeom prst="roundRect">
            <a:avLst/>
          </a:prstGeom>
          <a:noFill/>
          <a:ln w="63500" cmpd="sng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6" descr="DSCN099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67600" y="4343400"/>
            <a:ext cx="1447800" cy="2352376"/>
          </a:xfrm>
          <a:prstGeom prst="roundRect">
            <a:avLst/>
          </a:prstGeom>
          <a:noFill/>
          <a:ln w="63500" cmpd="sng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3" descr="IMG_698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9512" y="404664"/>
            <a:ext cx="5486400" cy="3623679"/>
          </a:xfrm>
          <a:prstGeom prst="roundRect">
            <a:avLst/>
          </a:prstGeom>
          <a:noFill/>
          <a:ln w="63500" cmpd="sng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3" descr="IMG_630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9512" y="4509120"/>
            <a:ext cx="1580476" cy="2148773"/>
          </a:xfrm>
          <a:prstGeom prst="roundRect">
            <a:avLst/>
          </a:prstGeom>
          <a:noFill/>
          <a:ln w="63500" cmpd="sng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3" descr="DSCN136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907704" y="4221088"/>
            <a:ext cx="1143000" cy="1988316"/>
          </a:xfrm>
          <a:prstGeom prst="roundRect">
            <a:avLst/>
          </a:prstGeom>
          <a:noFill/>
          <a:ln w="63500" cmpd="sng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3" descr="DSCN1368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203848" y="4725144"/>
            <a:ext cx="1061141" cy="1966913"/>
          </a:xfrm>
          <a:prstGeom prst="roundRect">
            <a:avLst/>
          </a:prstGeom>
          <a:noFill/>
          <a:ln w="63500" cmpd="sng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3" descr="DSCN1353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148064" y="2492896"/>
            <a:ext cx="1471704" cy="2130425"/>
          </a:xfrm>
          <a:prstGeom prst="roundRect">
            <a:avLst/>
          </a:prstGeom>
          <a:noFill/>
          <a:ln w="63500" cmpd="sng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4" descr="DSCN0998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427984" y="4437112"/>
            <a:ext cx="1253503" cy="1911350"/>
          </a:xfrm>
          <a:prstGeom prst="roundRect">
            <a:avLst/>
          </a:prstGeom>
          <a:noFill/>
          <a:ln w="63500" cmpd="sng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r>
              <a:rPr lang="ru-RU" b="1" dirty="0" smtClean="0"/>
              <a:t>Идея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Наш выпускник – </a:t>
            </a:r>
          </a:p>
          <a:p>
            <a:r>
              <a:rPr lang="ru-RU" b="1" dirty="0" smtClean="0"/>
              <a:t>высоконравственный, творческий, компетентный гражданин России, </a:t>
            </a:r>
          </a:p>
          <a:p>
            <a:r>
              <a:rPr lang="ru-RU" b="1" dirty="0" smtClean="0"/>
              <a:t>принимающий судьбу  Отечества как свою личную, осознающий ответственность за настоящее и будущее своей страны, </a:t>
            </a:r>
          </a:p>
          <a:p>
            <a:r>
              <a:rPr lang="ru-RU" b="1" dirty="0" smtClean="0"/>
              <a:t>укорененный в духовных и культурных традициях российского и татарского народов.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Задачи: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28800"/>
            <a:ext cx="8712968" cy="504056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b="1" dirty="0" smtClean="0"/>
              <a:t>Содействие формированию сознательного отношения учащихся к своей жизни, здоровью, а также к жизни и здоровью окружающих людей;</a:t>
            </a:r>
          </a:p>
          <a:p>
            <a:pPr lvl="0"/>
            <a:r>
              <a:rPr lang="ru-RU" b="1" dirty="0" smtClean="0"/>
              <a:t>Развитие самоуправления школьников, предоставление им возможности участия в деятельности творческих и общественных объединений различной направленности;</a:t>
            </a:r>
          </a:p>
          <a:p>
            <a:pPr lvl="0"/>
            <a:r>
              <a:rPr lang="ru-RU" b="1" dirty="0" smtClean="0"/>
              <a:t>Вовлечение учащихся в систему дополнительного образования с целью обеспечения самореализации личности;</a:t>
            </a:r>
          </a:p>
          <a:p>
            <a:pPr lvl="0"/>
            <a:r>
              <a:rPr lang="ru-RU" b="1" dirty="0" smtClean="0"/>
              <a:t>Создание условий для участия семей учащихся в воспитательном процессе, повышения активности родительского сообщества, привлечение родительской общественности к участию в </a:t>
            </a:r>
            <a:r>
              <a:rPr lang="ru-RU" b="1" dirty="0" err="1" smtClean="0"/>
              <a:t>соуправлении</a:t>
            </a:r>
            <a:r>
              <a:rPr lang="ru-RU" b="1" dirty="0" smtClean="0"/>
              <a:t> школой;</a:t>
            </a:r>
          </a:p>
          <a:p>
            <a:pPr lvl="0"/>
            <a:r>
              <a:rPr lang="ru-RU" b="1" dirty="0" smtClean="0"/>
              <a:t>Воспитание учеников в духе демократии, личного достоинства, уважения прав человека, гражданственности, патриотизма, что особенно актуально в многонациональной школе.</a:t>
            </a:r>
          </a:p>
          <a:p>
            <a:pPr lvl="0"/>
            <a:r>
              <a:rPr lang="ru-RU" b="1" dirty="0" smtClean="0"/>
              <a:t>Организация и проведение воспитательных мероприятий исходя из интересов, интеллектуальных и физических возможностей учащихся и с учетом этнокультурного компонента школы.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228600"/>
            <a:ext cx="8534400" cy="1400200"/>
          </a:xfrm>
        </p:spPr>
        <p:txBody>
          <a:bodyPr>
            <a:normAutofit/>
          </a:bodyPr>
          <a:lstStyle/>
          <a:p>
            <a:r>
              <a:rPr lang="ru-RU" sz="3900" b="1" dirty="0" smtClean="0">
                <a:solidFill>
                  <a:schemeClr val="accent3">
                    <a:lumMod val="50000"/>
                  </a:schemeClr>
                </a:solidFill>
              </a:rPr>
              <a:t>Система </a:t>
            </a:r>
            <a:r>
              <a:rPr lang="ru-RU" sz="3900" b="1" dirty="0">
                <a:solidFill>
                  <a:schemeClr val="accent3">
                    <a:lumMod val="50000"/>
                  </a:schemeClr>
                </a:solidFill>
              </a:rPr>
              <a:t>воспитательной работы </a:t>
            </a:r>
            <a:r>
              <a:rPr lang="ru-RU" sz="39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39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900" b="1" dirty="0" smtClean="0">
                <a:solidFill>
                  <a:schemeClr val="accent3">
                    <a:lumMod val="50000"/>
                  </a:schemeClr>
                </a:solidFill>
              </a:rPr>
              <a:t>во </a:t>
            </a:r>
            <a:r>
              <a:rPr lang="ru-RU" sz="3900" b="1" dirty="0">
                <a:solidFill>
                  <a:schemeClr val="accent3">
                    <a:lumMod val="50000"/>
                  </a:schemeClr>
                </a:solidFill>
              </a:rPr>
              <a:t>внеурочной деятельности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2060575"/>
            <a:ext cx="8534400" cy="43926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/>
              <a:t>строится на следующих </a:t>
            </a:r>
            <a:r>
              <a:rPr lang="ru-RU" b="1" dirty="0" smtClean="0"/>
              <a:t>принципах:</a:t>
            </a:r>
            <a:endParaRPr lang="ru-RU" b="1" dirty="0"/>
          </a:p>
          <a:p>
            <a:r>
              <a:rPr lang="ru-RU" b="1" dirty="0"/>
              <a:t>неразрывной связи воспитания и </a:t>
            </a:r>
            <a:r>
              <a:rPr lang="ru-RU" b="1" dirty="0" smtClean="0"/>
              <a:t>обучения;</a:t>
            </a:r>
            <a:endParaRPr lang="ru-RU" b="1" dirty="0"/>
          </a:p>
          <a:p>
            <a:r>
              <a:rPr lang="ru-RU" b="1" dirty="0"/>
              <a:t>признания ученика субъектом собственного воспитания наравне с другими субъектами: родителями и </a:t>
            </a:r>
            <a:r>
              <a:rPr lang="ru-RU" b="1" dirty="0" smtClean="0"/>
              <a:t>педагогами;</a:t>
            </a:r>
            <a:endParaRPr lang="ru-RU" b="1" dirty="0"/>
          </a:p>
          <a:p>
            <a:r>
              <a:rPr lang="ru-RU" b="1" dirty="0"/>
              <a:t>согласованного распределения полномочий всех субъектов воспитания в </a:t>
            </a:r>
            <a:r>
              <a:rPr lang="ru-RU" b="1" dirty="0" smtClean="0"/>
              <a:t>школе.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Основные направления воспитательной работы школы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8964488" cy="5373216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b="1" dirty="0" smtClean="0">
                <a:solidFill>
                  <a:srgbClr val="FF0000"/>
                </a:solidFill>
              </a:rPr>
              <a:t>Интеллектуально-познавательная деятельность</a:t>
            </a:r>
            <a:r>
              <a:rPr lang="ru-RU" b="1" dirty="0" smtClean="0"/>
              <a:t>, расширяющая кругозор, любознательность школьника и формирующая потребность в образовании и интеллектуальном развитии;</a:t>
            </a:r>
          </a:p>
          <a:p>
            <a:pPr lvl="0"/>
            <a:r>
              <a:rPr lang="ru-RU" b="1" dirty="0" smtClean="0">
                <a:solidFill>
                  <a:srgbClr val="FF0000"/>
                </a:solidFill>
              </a:rPr>
              <a:t>Гражданско-патриотическая деятельность</a:t>
            </a:r>
            <a:r>
              <a:rPr lang="ru-RU" b="1" dirty="0" smtClean="0"/>
              <a:t>, формирующая активную гражданскую позицию подростка;</a:t>
            </a:r>
          </a:p>
          <a:p>
            <a:pPr lvl="0"/>
            <a:r>
              <a:rPr lang="ru-RU" b="1" dirty="0" smtClean="0">
                <a:solidFill>
                  <a:srgbClr val="FF0000"/>
                </a:solidFill>
              </a:rPr>
              <a:t>Физкультурно-оздоровительная деятельность</a:t>
            </a:r>
            <a:r>
              <a:rPr lang="ru-RU" b="1" dirty="0" smtClean="0"/>
              <a:t>, способствующая здоровому образу жизни.</a:t>
            </a:r>
          </a:p>
          <a:p>
            <a:pPr lvl="0"/>
            <a:r>
              <a:rPr lang="ru-RU" b="1" dirty="0" smtClean="0">
                <a:solidFill>
                  <a:srgbClr val="FF0000"/>
                </a:solidFill>
              </a:rPr>
              <a:t>Художественно – эстетическая деятельность</a:t>
            </a:r>
            <a:r>
              <a:rPr lang="ru-RU" b="1" dirty="0" smtClean="0"/>
              <a:t>, развивающая творческие способности, эстетическое мироощущение, потребность в прекрасном;</a:t>
            </a:r>
          </a:p>
          <a:p>
            <a:pPr lvl="0"/>
            <a:r>
              <a:rPr lang="ru-RU" b="1" dirty="0" smtClean="0">
                <a:solidFill>
                  <a:srgbClr val="FF0000"/>
                </a:solidFill>
              </a:rPr>
              <a:t>Нравственно-правовая деятельность</a:t>
            </a:r>
            <a:r>
              <a:rPr lang="ru-RU" b="1" dirty="0" smtClean="0"/>
              <a:t>, направленная на рациональное осмысление общечеловеческих и социальных ценностей мира, на осознание личной причастности миру во всех его проявлениях,  на усвоение нравственных норм жизни людей;</a:t>
            </a:r>
          </a:p>
          <a:p>
            <a:pPr lvl="0"/>
            <a:r>
              <a:rPr lang="ru-RU" b="1" dirty="0" smtClean="0">
                <a:solidFill>
                  <a:srgbClr val="FF0000"/>
                </a:solidFill>
              </a:rPr>
              <a:t>Трудовая и </a:t>
            </a:r>
            <a:r>
              <a:rPr lang="ru-RU" b="1" dirty="0" err="1" smtClean="0">
                <a:solidFill>
                  <a:srgbClr val="FF0000"/>
                </a:solidFill>
              </a:rPr>
              <a:t>профориентационная</a:t>
            </a:r>
            <a:r>
              <a:rPr lang="ru-RU" b="1" dirty="0" smtClean="0">
                <a:solidFill>
                  <a:srgbClr val="FF0000"/>
                </a:solidFill>
              </a:rPr>
              <a:t> деятельность</a:t>
            </a:r>
            <a:r>
              <a:rPr lang="ru-RU" b="1" dirty="0" smtClean="0"/>
              <a:t>, направленная на формирование жизненно важных трудовых навыков , оказание психолого-педагогической помощи старшеклассникам в формировании самостоятельности, самоорганизации и самоопределения.</a:t>
            </a:r>
          </a:p>
          <a:p>
            <a:pPr lvl="0"/>
            <a:r>
              <a:rPr lang="ru-RU" b="1" dirty="0" smtClean="0">
                <a:solidFill>
                  <a:srgbClr val="FF0000"/>
                </a:solidFill>
              </a:rPr>
              <a:t>Самоуправление,</a:t>
            </a:r>
            <a:r>
              <a:rPr lang="ru-RU" b="1" dirty="0" smtClean="0"/>
              <a:t> направленное на  обучение детей основам демократических отношений в обществе, обучение их управлять собой, своей жизнью в коллективе.</a:t>
            </a:r>
          </a:p>
          <a:p>
            <a:pPr lvl="0"/>
            <a:r>
              <a:rPr lang="ru-RU" b="1" dirty="0" smtClean="0">
                <a:solidFill>
                  <a:srgbClr val="FF0000"/>
                </a:solidFill>
              </a:rPr>
              <a:t>Работа с родителями</a:t>
            </a:r>
            <a:r>
              <a:rPr lang="ru-RU" b="1" dirty="0" smtClean="0"/>
              <a:t>, направленная на сотрудничество и расширение поля позитивного общения в семье, реализацию планов по организации совместных дел родителей и детей.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1008112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Виды внеурочной деятельности:</a:t>
            </a:r>
            <a:r>
              <a:rPr lang="ru-RU" sz="4400" dirty="0" smtClean="0"/>
              <a:t> </a:t>
            </a:r>
            <a:endParaRPr lang="ru-RU" sz="4400" dirty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808"/>
            <a:ext cx="8229600" cy="4623792"/>
          </a:xfrm>
        </p:spPr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ru-RU" sz="2400" b="1" dirty="0"/>
              <a:t>игровая деятельность;</a:t>
            </a:r>
          </a:p>
          <a:p>
            <a:pPr marL="533400" indent="-533400">
              <a:lnSpc>
                <a:spcPct val="90000"/>
              </a:lnSpc>
            </a:pPr>
            <a:r>
              <a:rPr lang="ru-RU" sz="2400" b="1" dirty="0"/>
              <a:t>познавательная деятельность;</a:t>
            </a:r>
          </a:p>
          <a:p>
            <a:pPr marL="533400" indent="-533400">
              <a:lnSpc>
                <a:spcPct val="90000"/>
              </a:lnSpc>
            </a:pPr>
            <a:r>
              <a:rPr lang="ru-RU" sz="2400" b="1" dirty="0"/>
              <a:t>проблемно-ценностное общение;</a:t>
            </a:r>
          </a:p>
          <a:p>
            <a:pPr marL="533400" indent="-533400">
              <a:lnSpc>
                <a:spcPct val="90000"/>
              </a:lnSpc>
            </a:pPr>
            <a:r>
              <a:rPr lang="ru-RU" sz="2400" b="1" dirty="0" err="1"/>
              <a:t>досугово-развлекательная</a:t>
            </a:r>
            <a:r>
              <a:rPr lang="ru-RU" sz="2400" b="1" dirty="0"/>
              <a:t> деятельность (</a:t>
            </a:r>
            <a:r>
              <a:rPr lang="ru-RU" sz="2400" b="1" dirty="0" err="1"/>
              <a:t>досуговое</a:t>
            </a:r>
            <a:r>
              <a:rPr lang="ru-RU" sz="2400" b="1" dirty="0"/>
              <a:t> общение);</a:t>
            </a:r>
          </a:p>
          <a:p>
            <a:pPr marL="533400" indent="-533400">
              <a:lnSpc>
                <a:spcPct val="90000"/>
              </a:lnSpc>
            </a:pPr>
            <a:r>
              <a:rPr lang="ru-RU" sz="2400" b="1" dirty="0"/>
              <a:t>художественное творчество;</a:t>
            </a:r>
          </a:p>
          <a:p>
            <a:pPr marL="533400" indent="-533400">
              <a:lnSpc>
                <a:spcPct val="90000"/>
              </a:lnSpc>
            </a:pPr>
            <a:r>
              <a:rPr lang="ru-RU" sz="2400" b="1" dirty="0"/>
              <a:t>социальное творчество (социально значимая волонтерская деятельность);</a:t>
            </a:r>
          </a:p>
          <a:p>
            <a:pPr marL="533400" indent="-533400">
              <a:lnSpc>
                <a:spcPct val="90000"/>
              </a:lnSpc>
            </a:pPr>
            <a:r>
              <a:rPr lang="ru-RU" sz="2400" b="1" dirty="0"/>
              <a:t>трудовая (производственная) деятельность;</a:t>
            </a:r>
          </a:p>
          <a:p>
            <a:pPr marL="533400" indent="-533400">
              <a:lnSpc>
                <a:spcPct val="90000"/>
              </a:lnSpc>
            </a:pPr>
            <a:r>
              <a:rPr lang="ru-RU" sz="2400" b="1" dirty="0"/>
              <a:t>спортивно-оздоровительная деятельность;</a:t>
            </a:r>
          </a:p>
          <a:p>
            <a:pPr marL="533400" indent="-533400">
              <a:lnSpc>
                <a:spcPct val="90000"/>
              </a:lnSpc>
            </a:pPr>
            <a:r>
              <a:rPr lang="ru-RU" sz="2400" b="1" dirty="0"/>
              <a:t>туристско-краеведческая деятельность.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228600"/>
            <a:ext cx="8534400" cy="1039813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Формы в</a:t>
            </a:r>
            <a:r>
              <a:rPr lang="ru-RU" sz="4700" b="1" dirty="0" smtClean="0">
                <a:solidFill>
                  <a:schemeClr val="accent1">
                    <a:lumMod val="75000"/>
                  </a:schemeClr>
                </a:solidFill>
              </a:rPr>
              <a:t>неурочной деятельности:</a:t>
            </a:r>
            <a:endParaRPr lang="ru-RU" sz="4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84784"/>
            <a:ext cx="8424936" cy="4824536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2500" dirty="0" smtClean="0"/>
          </a:p>
          <a:p>
            <a:pPr algn="ctr">
              <a:lnSpc>
                <a:spcPct val="90000"/>
              </a:lnSpc>
            </a:pPr>
            <a:r>
              <a:rPr lang="ru-RU" sz="2800" b="1" dirty="0" smtClean="0"/>
              <a:t> экскурсии </a:t>
            </a:r>
          </a:p>
          <a:p>
            <a:pPr algn="ctr">
              <a:lnSpc>
                <a:spcPct val="90000"/>
              </a:lnSpc>
            </a:pPr>
            <a:r>
              <a:rPr lang="ru-RU" sz="2800" b="1" dirty="0" smtClean="0"/>
              <a:t>кружки </a:t>
            </a:r>
            <a:endParaRPr lang="ru-RU" sz="2800" b="1" dirty="0"/>
          </a:p>
          <a:p>
            <a:pPr algn="ctr">
              <a:lnSpc>
                <a:spcPct val="90000"/>
              </a:lnSpc>
            </a:pPr>
            <a:r>
              <a:rPr lang="ru-RU" sz="2800" b="1" dirty="0"/>
              <a:t>секции </a:t>
            </a:r>
          </a:p>
          <a:p>
            <a:pPr algn="ctr">
              <a:lnSpc>
                <a:spcPct val="90000"/>
              </a:lnSpc>
            </a:pPr>
            <a:r>
              <a:rPr lang="ru-RU" sz="2800" b="1" dirty="0"/>
              <a:t>студии</a:t>
            </a:r>
          </a:p>
          <a:p>
            <a:pPr algn="ctr">
              <a:lnSpc>
                <a:spcPct val="90000"/>
              </a:lnSpc>
            </a:pPr>
            <a:r>
              <a:rPr lang="ru-RU" sz="2800" b="1" dirty="0"/>
              <a:t>театры</a:t>
            </a:r>
          </a:p>
          <a:p>
            <a:pPr algn="ctr">
              <a:lnSpc>
                <a:spcPct val="90000"/>
              </a:lnSpc>
            </a:pPr>
            <a:r>
              <a:rPr lang="ru-RU" sz="2800" b="1" dirty="0"/>
              <a:t> мастерские</a:t>
            </a:r>
          </a:p>
          <a:p>
            <a:pPr algn="ctr">
              <a:lnSpc>
                <a:spcPct val="90000"/>
              </a:lnSpc>
            </a:pPr>
            <a:r>
              <a:rPr lang="ru-RU" sz="2800" b="1" dirty="0"/>
              <a:t>конференции, диспуты, круглые столы, школьные научные общества, олимпиады, соревнования, поисковые и научные исследования, общественно полезные практики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1979613" y="260648"/>
            <a:ext cx="6696075" cy="208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Кружок русского фольклора </a:t>
            </a:r>
          </a:p>
          <a:p>
            <a:pPr algn="r"/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«</a:t>
            </a:r>
            <a:r>
              <a:rPr lang="ru-RU" sz="36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Забавушки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»</a:t>
            </a:r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539750" y="5805488"/>
            <a:ext cx="68421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Руководитель кружка –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Лёзина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Л.Е.</a:t>
            </a:r>
          </a:p>
        </p:txBody>
      </p:sp>
      <p:pic>
        <p:nvPicPr>
          <p:cNvPr id="15364" name="Picture 9" descr="DSCF145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40200" y="2420938"/>
            <a:ext cx="4754563" cy="3346450"/>
          </a:xfrm>
          <a:prstGeom prst="rect">
            <a:avLst/>
          </a:prstGeom>
          <a:noFill/>
          <a:ln w="76200" cmpd="sng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5365" name="Picture 15" descr="DSCF143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1844675"/>
            <a:ext cx="4176713" cy="3133725"/>
          </a:xfrm>
          <a:prstGeom prst="rect">
            <a:avLst/>
          </a:prstGeom>
          <a:noFill/>
          <a:ln w="76200" cmpd="sng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223</TotalTime>
  <Words>580</Words>
  <Application>Microsoft Office PowerPoint</Application>
  <PresentationFormat>Экран (4:3)</PresentationFormat>
  <Paragraphs>94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Поток</vt:lpstr>
      <vt:lpstr>Внеурочная деятельность  как инструмент формирования кросс-культурной компетентности учащихся</vt:lpstr>
      <vt:lpstr>Внеурочная деятельность - неотъемлемая часть образовательного процесса</vt:lpstr>
      <vt:lpstr>Цель:</vt:lpstr>
      <vt:lpstr>Задачи:</vt:lpstr>
      <vt:lpstr>Система воспитательной работы  во внеурочной деятельности</vt:lpstr>
      <vt:lpstr>Основные направления воспитательной работы школы</vt:lpstr>
      <vt:lpstr>Виды внеурочной деятельности: </vt:lpstr>
      <vt:lpstr>Формы внеурочной деятельности:</vt:lpstr>
      <vt:lpstr>Слайд 9</vt:lpstr>
      <vt:lpstr>Слайд 10</vt:lpstr>
      <vt:lpstr>Слайд 11</vt:lpstr>
      <vt:lpstr>Театральная студия</vt:lpstr>
      <vt:lpstr>Слайд 13</vt:lpstr>
      <vt:lpstr>Кружок «Фольклор балалары»</vt:lpstr>
      <vt:lpstr>Слайд 15</vt:lpstr>
      <vt:lpstr>Слайд 16</vt:lpstr>
      <vt:lpstr>Слайд 17</vt:lpstr>
      <vt:lpstr>Волонтерское  движение</vt:lpstr>
      <vt:lpstr>Работа – победитель школьного конкурса стенгазет, посвященных Универсиаде-2013:</vt:lpstr>
      <vt:lpstr>Слайд 20</vt:lpstr>
      <vt:lpstr>Правоохранительный отряд</vt:lpstr>
      <vt:lpstr>Слайд 22</vt:lpstr>
      <vt:lpstr>Спортивная секция:</vt:lpstr>
      <vt:lpstr>Слайд 24</vt:lpstr>
      <vt:lpstr>Научное сообщество «Прометей»</vt:lpstr>
      <vt:lpstr>Слайд 26</vt:lpstr>
      <vt:lpstr>Экологическое объединение</vt:lpstr>
      <vt:lpstr>Слайд 28</vt:lpstr>
      <vt:lpstr>Школьная пресса</vt:lpstr>
      <vt:lpstr>Наши достижения</vt:lpstr>
      <vt:lpstr>Слайд 31</vt:lpstr>
      <vt:lpstr>Слайд 32</vt:lpstr>
      <vt:lpstr>Идея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Внеурочная деятельность  как инструмент формирования культуроведческой компетенции учащихся</dc:title>
  <dc:creator>Анна Михайловна</dc:creator>
  <cp:lastModifiedBy>My-Computer</cp:lastModifiedBy>
  <cp:revision>47</cp:revision>
  <dcterms:created xsi:type="dcterms:W3CDTF">2013-03-14T09:44:36Z</dcterms:created>
  <dcterms:modified xsi:type="dcterms:W3CDTF">2013-03-25T13:00:52Z</dcterms:modified>
</cp:coreProperties>
</file>